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86" r:id="rId4"/>
    <p:sldId id="287" r:id="rId5"/>
    <p:sldId id="288" r:id="rId6"/>
    <p:sldId id="295" r:id="rId7"/>
    <p:sldId id="258" r:id="rId8"/>
    <p:sldId id="296" r:id="rId9"/>
    <p:sldId id="259" r:id="rId10"/>
    <p:sldId id="265" r:id="rId11"/>
    <p:sldId id="266" r:id="rId12"/>
    <p:sldId id="267" r:id="rId13"/>
    <p:sldId id="268" r:id="rId14"/>
    <p:sldId id="298" r:id="rId15"/>
    <p:sldId id="270" r:id="rId16"/>
    <p:sldId id="279" r:id="rId17"/>
    <p:sldId id="299" r:id="rId18"/>
    <p:sldId id="285" r:id="rId19"/>
    <p:sldId id="280" r:id="rId20"/>
    <p:sldId id="281" r:id="rId21"/>
    <p:sldId id="282" r:id="rId22"/>
    <p:sldId id="283" r:id="rId23"/>
    <p:sldId id="284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C4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78" autoAdjust="0"/>
    <p:restoredTop sz="94454"/>
  </p:normalViewPr>
  <p:slideViewPr>
    <p:cSldViewPr snapToGrid="0">
      <p:cViewPr varScale="1">
        <p:scale>
          <a:sx n="93" d="100"/>
          <a:sy n="93" d="100"/>
        </p:scale>
        <p:origin x="65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4/28/18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‹Nº›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4/28/18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4/28/18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4/28/18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4/28/18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4/28/18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4/28/18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4/28/18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4/28/18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4/28/18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4/28/18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4/28/18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9.tif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27.tif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tif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Relationship Id="rId9" Type="http://schemas.openxmlformats.org/officeDocument/2006/relationships/image" Target="../media/image43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4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16E931C-69E9-4777-8706-45A5845CE2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15383" y="1510587"/>
            <a:ext cx="8361229" cy="1086237"/>
          </a:xfrm>
        </p:spPr>
        <p:txBody>
          <a:bodyPr/>
          <a:lstStyle/>
          <a:p>
            <a:r>
              <a:rPr lang="en-US" dirty="0" err="1"/>
              <a:t>CSP</a:t>
            </a:r>
            <a:r>
              <a:rPr lang="en-US" dirty="0"/>
              <a:t> 571 PROJECT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A816740-40E4-4C3F-846E-4A53FB30F2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26746" y="2547499"/>
            <a:ext cx="2938501" cy="486035"/>
          </a:xfrm>
        </p:spPr>
        <p:txBody>
          <a:bodyPr/>
          <a:lstStyle/>
          <a:p>
            <a:r>
              <a:rPr lang="en-US" dirty="0"/>
              <a:t>Spring 2018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BA177668-247D-4E37-8126-562E9A74D49E}"/>
              </a:ext>
            </a:extLst>
          </p:cNvPr>
          <p:cNvSpPr txBox="1"/>
          <p:nvPr/>
        </p:nvSpPr>
        <p:spPr>
          <a:xfrm>
            <a:off x="7338112" y="3956279"/>
            <a:ext cx="29385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Cristina Fernandez Garcia</a:t>
            </a:r>
          </a:p>
          <a:p>
            <a:pPr algn="r"/>
            <a:r>
              <a:rPr lang="en-US" dirty="0"/>
              <a:t>Pablo Medrano </a:t>
            </a:r>
            <a:r>
              <a:rPr lang="en-US" dirty="0" err="1"/>
              <a:t>Gastañaga</a:t>
            </a:r>
            <a:endParaRPr lang="en-US" dirty="0"/>
          </a:p>
          <a:p>
            <a:pPr algn="r"/>
            <a:r>
              <a:rPr lang="en-US" dirty="0"/>
              <a:t>Alvaro Gomez Hernandez</a:t>
            </a:r>
          </a:p>
          <a:p>
            <a:pPr algn="r"/>
            <a:r>
              <a:rPr lang="en-US" dirty="0"/>
              <a:t>Ignacio Diez </a:t>
            </a:r>
          </a:p>
        </p:txBody>
      </p:sp>
    </p:spTree>
    <p:extLst>
      <p:ext uri="{BB962C8B-B14F-4D97-AF65-F5344CB8AC3E}">
        <p14:creationId xmlns:p14="http://schemas.microsoft.com/office/powerpoint/2010/main" val="26308356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95B09B-7C72-437C-9FAA-3EF8151096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5612" y="352168"/>
            <a:ext cx="10820400" cy="685800"/>
          </a:xfrm>
        </p:spPr>
        <p:txBody>
          <a:bodyPr>
            <a:normAutofit fontScale="90000"/>
          </a:bodyPr>
          <a:lstStyle/>
          <a:p>
            <a:r>
              <a:rPr lang="en-US" dirty="0"/>
              <a:t>RESULTS:</a:t>
            </a:r>
            <a:endParaRPr lang="en-US" sz="3600" dirty="0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5C95B09B-7C72-437C-9FAA-3EF815109648}"/>
              </a:ext>
            </a:extLst>
          </p:cNvPr>
          <p:cNvSpPr txBox="1">
            <a:spLocks/>
          </p:cNvSpPr>
          <p:nvPr/>
        </p:nvSpPr>
        <p:spPr>
          <a:xfrm>
            <a:off x="3002692" y="1149179"/>
            <a:ext cx="2236573" cy="68580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USA</a:t>
            </a:r>
            <a:endParaRPr lang="en-US" sz="36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9290" y="2230416"/>
            <a:ext cx="3327195" cy="216991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370" y="2230416"/>
            <a:ext cx="3334643" cy="212521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3868" y="4507851"/>
            <a:ext cx="3319608" cy="209048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231" y="4659191"/>
            <a:ext cx="3247325" cy="202602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7162" y="136221"/>
            <a:ext cx="3147764" cy="195079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8343" y="3599526"/>
            <a:ext cx="3611777" cy="231496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5724" y="1064280"/>
            <a:ext cx="3558779" cy="217936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0612649">
            <a:off x="934769" y="1145013"/>
            <a:ext cx="1797269" cy="946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9475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95B09B-7C72-437C-9FAA-3EF8151096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5612" y="352168"/>
            <a:ext cx="10820400" cy="685800"/>
          </a:xfrm>
        </p:spPr>
        <p:txBody>
          <a:bodyPr>
            <a:normAutofit fontScale="90000"/>
          </a:bodyPr>
          <a:lstStyle/>
          <a:p>
            <a:r>
              <a:rPr lang="en-US" dirty="0"/>
              <a:t>RESULTS:</a:t>
            </a:r>
            <a:endParaRPr lang="en-US" sz="3600" dirty="0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5C95B09B-7C72-437C-9FAA-3EF815109648}"/>
              </a:ext>
            </a:extLst>
          </p:cNvPr>
          <p:cNvSpPr txBox="1">
            <a:spLocks/>
          </p:cNvSpPr>
          <p:nvPr/>
        </p:nvSpPr>
        <p:spPr>
          <a:xfrm>
            <a:off x="3002692" y="1149179"/>
            <a:ext cx="2236573" cy="68580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INDIA</a:t>
            </a:r>
            <a:endParaRPr lang="en-US" sz="36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4142" y="2230416"/>
            <a:ext cx="3457492" cy="216991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231" y="2247035"/>
            <a:ext cx="3364921" cy="209197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3868" y="4509858"/>
            <a:ext cx="3319608" cy="208646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231" y="4681415"/>
            <a:ext cx="3247325" cy="198157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7162" y="142014"/>
            <a:ext cx="3147764" cy="193920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7298" y="3599526"/>
            <a:ext cx="3673868" cy="231496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5724" y="1051824"/>
            <a:ext cx="3558779" cy="220427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0293245">
            <a:off x="1160976" y="1118475"/>
            <a:ext cx="1538452" cy="1025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4172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95B09B-7C72-437C-9FAA-3EF8151096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5612" y="352168"/>
            <a:ext cx="10820400" cy="685800"/>
          </a:xfrm>
        </p:spPr>
        <p:txBody>
          <a:bodyPr>
            <a:normAutofit fontScale="90000"/>
          </a:bodyPr>
          <a:lstStyle/>
          <a:p>
            <a:r>
              <a:rPr lang="en-US" dirty="0"/>
              <a:t>RESULTS:</a:t>
            </a:r>
            <a:endParaRPr lang="en-US" sz="3600" dirty="0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5C95B09B-7C72-437C-9FAA-3EF815109648}"/>
              </a:ext>
            </a:extLst>
          </p:cNvPr>
          <p:cNvSpPr txBox="1">
            <a:spLocks/>
          </p:cNvSpPr>
          <p:nvPr/>
        </p:nvSpPr>
        <p:spPr>
          <a:xfrm>
            <a:off x="3002692" y="1149179"/>
            <a:ext cx="2236573" cy="68580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CHINA</a:t>
            </a:r>
            <a:endParaRPr lang="en-US" sz="36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2300" y="2230416"/>
            <a:ext cx="3501176" cy="216991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231" y="2255220"/>
            <a:ext cx="3364921" cy="207560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3868" y="4530940"/>
            <a:ext cx="3319608" cy="204430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818" y="4658004"/>
            <a:ext cx="3194150" cy="202840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7162" y="125348"/>
            <a:ext cx="3147764" cy="197253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5876" y="3599526"/>
            <a:ext cx="3676712" cy="231496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5724" y="1055158"/>
            <a:ext cx="3558779" cy="219761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0343234">
            <a:off x="1166010" y="1151243"/>
            <a:ext cx="1630226" cy="1086817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2006" y="2255220"/>
            <a:ext cx="3461763" cy="2169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9917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95B09B-7C72-437C-9FAA-3EF8151096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5612" y="352168"/>
            <a:ext cx="10820400" cy="685800"/>
          </a:xfrm>
        </p:spPr>
        <p:txBody>
          <a:bodyPr>
            <a:normAutofit fontScale="90000"/>
          </a:bodyPr>
          <a:lstStyle/>
          <a:p>
            <a:r>
              <a:rPr lang="en-US" dirty="0"/>
              <a:t>RESULTS:</a:t>
            </a:r>
            <a:endParaRPr lang="en-US" sz="3600" dirty="0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5C95B09B-7C72-437C-9FAA-3EF815109648}"/>
              </a:ext>
            </a:extLst>
          </p:cNvPr>
          <p:cNvSpPr txBox="1">
            <a:spLocks/>
          </p:cNvSpPr>
          <p:nvPr/>
        </p:nvSpPr>
        <p:spPr>
          <a:xfrm>
            <a:off x="2438785" y="1149870"/>
            <a:ext cx="2236573" cy="68580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FRANCE</a:t>
            </a:r>
            <a:endParaRPr lang="en-US" sz="36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2300" y="2257986"/>
            <a:ext cx="3501176" cy="211477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231" y="2283071"/>
            <a:ext cx="3364921" cy="201990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4759" y="4504018"/>
            <a:ext cx="3237825" cy="209814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231" y="4676829"/>
            <a:ext cx="3247325" cy="199075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7162" y="138176"/>
            <a:ext cx="3147764" cy="194688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9780" y="3599526"/>
            <a:ext cx="3668904" cy="231496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5724" y="1072176"/>
            <a:ext cx="3558779" cy="216357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130321">
            <a:off x="892993" y="1057049"/>
            <a:ext cx="1397070" cy="931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5732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1D900CA-B05B-7245-8679-3507D38278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10002982" cy="1115291"/>
          </a:xfrm>
        </p:spPr>
        <p:txBody>
          <a:bodyPr>
            <a:normAutofit fontScale="90000"/>
          </a:bodyPr>
          <a:lstStyle/>
          <a:p>
            <a:r>
              <a:rPr lang="es-ES" dirty="0"/>
              <a:t>GRAPH OF EACH INDICATOR (ALL COUNTIRES) </a:t>
            </a:r>
            <a:br>
              <a:rPr lang="es-ES" dirty="0"/>
            </a:br>
            <a:br>
              <a:rPr lang="es-ES" dirty="0"/>
            </a:br>
            <a:br>
              <a:rPr lang="es-ES" dirty="0"/>
            </a:br>
            <a:br>
              <a:rPr lang="es-ES" sz="2800" dirty="0"/>
            </a:br>
            <a:br>
              <a:rPr lang="es-ES" sz="2800" dirty="0"/>
            </a:br>
            <a:br>
              <a:rPr lang="es-ES" dirty="0"/>
            </a:br>
            <a:br>
              <a:rPr lang="es-ES" dirty="0"/>
            </a:br>
            <a:endParaRPr lang="es-ES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80F17DB8-DF78-B34C-893A-01763E9C1270}"/>
              </a:ext>
            </a:extLst>
          </p:cNvPr>
          <p:cNvSpPr txBox="1"/>
          <p:nvPr/>
        </p:nvSpPr>
        <p:spPr>
          <a:xfrm>
            <a:off x="1316182" y="2286000"/>
            <a:ext cx="983672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Red points– imputed data with </a:t>
            </a:r>
            <a:r>
              <a:rPr lang="en-US" sz="2000" dirty="0" err="1"/>
              <a:t>Kalman</a:t>
            </a:r>
            <a:endParaRPr lang="en-US" sz="2000" dirty="0"/>
          </a:p>
          <a:p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Indicator with more than half of the years imputed are discarded</a:t>
            </a:r>
          </a:p>
        </p:txBody>
      </p:sp>
    </p:spTree>
    <p:extLst>
      <p:ext uri="{BB962C8B-B14F-4D97-AF65-F5344CB8AC3E}">
        <p14:creationId xmlns:p14="http://schemas.microsoft.com/office/powerpoint/2010/main" val="25832002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95B09B-7C72-437C-9FAA-3EF8151096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231" y="261551"/>
            <a:ext cx="10820400" cy="685800"/>
          </a:xfrm>
        </p:spPr>
        <p:txBody>
          <a:bodyPr>
            <a:normAutofit fontScale="90000"/>
          </a:bodyPr>
          <a:lstStyle/>
          <a:p>
            <a:r>
              <a:rPr lang="en-US" dirty="0"/>
              <a:t>RESULTS: COMPARATION</a:t>
            </a:r>
            <a:br>
              <a:rPr lang="en-US" dirty="0"/>
            </a:br>
            <a:endParaRPr lang="en-US" sz="3600" dirty="0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5C95B09B-7C72-437C-9FAA-3EF815109648}"/>
              </a:ext>
            </a:extLst>
          </p:cNvPr>
          <p:cNvSpPr txBox="1">
            <a:spLocks/>
          </p:cNvSpPr>
          <p:nvPr/>
        </p:nvSpPr>
        <p:spPr>
          <a:xfrm>
            <a:off x="2572406" y="1149870"/>
            <a:ext cx="2236573" cy="68580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818" y="861681"/>
            <a:ext cx="4668852" cy="2889304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4353" y="457834"/>
            <a:ext cx="5063865" cy="315956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0692" y="3953504"/>
            <a:ext cx="4668852" cy="2836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2423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95B09B-7C72-437C-9FAA-3EF8151096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231" y="261551"/>
            <a:ext cx="10820400" cy="685800"/>
          </a:xfrm>
        </p:spPr>
        <p:txBody>
          <a:bodyPr>
            <a:normAutofit fontScale="90000"/>
          </a:bodyPr>
          <a:lstStyle/>
          <a:p>
            <a:r>
              <a:rPr lang="en-US" dirty="0"/>
              <a:t>RESULTS: COMPARATION</a:t>
            </a:r>
            <a:br>
              <a:rPr lang="en-US" dirty="0"/>
            </a:br>
            <a:endParaRPr lang="en-US" sz="3600" dirty="0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5C95B09B-7C72-437C-9FAA-3EF815109648}"/>
              </a:ext>
            </a:extLst>
          </p:cNvPr>
          <p:cNvSpPr txBox="1">
            <a:spLocks/>
          </p:cNvSpPr>
          <p:nvPr/>
        </p:nvSpPr>
        <p:spPr>
          <a:xfrm>
            <a:off x="2572406" y="1149870"/>
            <a:ext cx="2236573" cy="68580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6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9522" y="2587460"/>
            <a:ext cx="4954109" cy="299038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023" y="1054717"/>
            <a:ext cx="5221947" cy="3121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5699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1D900CA-B05B-7245-8679-3507D38278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115291"/>
          </a:xfrm>
        </p:spPr>
        <p:txBody>
          <a:bodyPr>
            <a:normAutofit fontScale="90000"/>
          </a:bodyPr>
          <a:lstStyle/>
          <a:p>
            <a:r>
              <a:rPr lang="es-ES" dirty="0"/>
              <a:t>MODELING</a:t>
            </a:r>
            <a:br>
              <a:rPr lang="es-ES" dirty="0"/>
            </a:br>
            <a:br>
              <a:rPr lang="es-ES" dirty="0"/>
            </a:br>
            <a:br>
              <a:rPr lang="es-ES" dirty="0"/>
            </a:br>
            <a:br>
              <a:rPr lang="es-ES" sz="2800" dirty="0"/>
            </a:br>
            <a:br>
              <a:rPr lang="es-ES" sz="2800" dirty="0"/>
            </a:br>
            <a:br>
              <a:rPr lang="es-ES" dirty="0"/>
            </a:br>
            <a:br>
              <a:rPr lang="es-ES" dirty="0"/>
            </a:br>
            <a:endParaRPr lang="es-ES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80F17DB8-DF78-B34C-893A-01763E9C1270}"/>
              </a:ext>
            </a:extLst>
          </p:cNvPr>
          <p:cNvSpPr txBox="1"/>
          <p:nvPr/>
        </p:nvSpPr>
        <p:spPr>
          <a:xfrm>
            <a:off x="1316182" y="2286000"/>
            <a:ext cx="983672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Make data stationary </a:t>
            </a:r>
          </a:p>
          <a:p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Create Auto Regressive model, Moving Average and ARIMA</a:t>
            </a:r>
          </a:p>
        </p:txBody>
      </p:sp>
    </p:spTree>
    <p:extLst>
      <p:ext uri="{BB962C8B-B14F-4D97-AF65-F5344CB8AC3E}">
        <p14:creationId xmlns:p14="http://schemas.microsoft.com/office/powerpoint/2010/main" val="20588044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5C95B09B-7C72-437C-9FAA-3EF815109648}"/>
              </a:ext>
            </a:extLst>
          </p:cNvPr>
          <p:cNvSpPr txBox="1">
            <a:spLocks/>
          </p:cNvSpPr>
          <p:nvPr/>
        </p:nvSpPr>
        <p:spPr>
          <a:xfrm>
            <a:off x="2572406" y="1149870"/>
            <a:ext cx="2236573" cy="68580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600" dirty="0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5C95B09B-7C72-437C-9FAA-3EF815109648}"/>
              </a:ext>
            </a:extLst>
          </p:cNvPr>
          <p:cNvSpPr txBox="1">
            <a:spLocks/>
          </p:cNvSpPr>
          <p:nvPr/>
        </p:nvSpPr>
        <p:spPr>
          <a:xfrm>
            <a:off x="1005631" y="616470"/>
            <a:ext cx="10820400" cy="68580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67500" lnSpcReduction="20000"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RESULTS: MODELS</a:t>
            </a:r>
            <a:br>
              <a:rPr lang="en-US"/>
            </a:br>
            <a:endParaRPr lang="en-US" sz="3600" dirty="0"/>
          </a:p>
        </p:txBody>
      </p:sp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id="{E97E47EE-3AFE-421A-A26E-31A22F3295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218" y="128345"/>
            <a:ext cx="2649389" cy="1358157"/>
          </a:xfrm>
        </p:spPr>
        <p:txBody>
          <a:bodyPr>
            <a:normAutofit/>
          </a:bodyPr>
          <a:lstStyle/>
          <a:p>
            <a:r>
              <a:rPr lang="en-US" dirty="0"/>
              <a:t>Auto Regressive</a:t>
            </a:r>
          </a:p>
          <a:p>
            <a:r>
              <a:rPr lang="en-US" dirty="0"/>
              <a:t>Moving Average</a:t>
            </a:r>
          </a:p>
          <a:p>
            <a:r>
              <a:rPr lang="en-US" dirty="0"/>
              <a:t>ARIMA</a:t>
            </a:r>
          </a:p>
        </p:txBody>
      </p:sp>
      <p:sp>
        <p:nvSpPr>
          <p:cNvPr id="6" name="Right Arrow 5"/>
          <p:cNvSpPr/>
          <p:nvPr/>
        </p:nvSpPr>
        <p:spPr>
          <a:xfrm>
            <a:off x="7063898" y="429911"/>
            <a:ext cx="1639614" cy="685800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Marcador de contenido 2">
            <a:extLst>
              <a:ext uri="{FF2B5EF4-FFF2-40B4-BE49-F238E27FC236}">
                <a16:creationId xmlns:a16="http://schemas.microsoft.com/office/drawing/2014/main" id="{E97E47EE-3AFE-421A-A26E-31A22F329511}"/>
              </a:ext>
            </a:extLst>
          </p:cNvPr>
          <p:cNvSpPr txBox="1">
            <a:spLocks/>
          </p:cNvSpPr>
          <p:nvPr/>
        </p:nvSpPr>
        <p:spPr>
          <a:xfrm>
            <a:off x="8940077" y="279128"/>
            <a:ext cx="2649389" cy="9873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charset="0"/>
              <a:buChar char="•"/>
            </a:pPr>
            <a:r>
              <a:rPr lang="en-US" dirty="0"/>
              <a:t>Female Mortality</a:t>
            </a:r>
          </a:p>
          <a:p>
            <a:pPr>
              <a:buFont typeface="Arial" charset="0"/>
              <a:buChar char="•"/>
            </a:pPr>
            <a:r>
              <a:rPr lang="en-US" dirty="0"/>
              <a:t>Male Mortality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960786">
            <a:off x="961157" y="1068593"/>
            <a:ext cx="1613187" cy="1075038"/>
          </a:xfrm>
          <a:prstGeom prst="rect">
            <a:avLst/>
          </a:prstGeom>
        </p:spPr>
      </p:pic>
      <p:sp>
        <p:nvSpPr>
          <p:cNvPr id="11" name="Título 1">
            <a:extLst>
              <a:ext uri="{FF2B5EF4-FFF2-40B4-BE49-F238E27FC236}">
                <a16:creationId xmlns:a16="http://schemas.microsoft.com/office/drawing/2014/main" id="{5C95B09B-7C72-437C-9FAA-3EF815109648}"/>
              </a:ext>
            </a:extLst>
          </p:cNvPr>
          <p:cNvSpPr txBox="1">
            <a:spLocks/>
          </p:cNvSpPr>
          <p:nvPr/>
        </p:nvSpPr>
        <p:spPr>
          <a:xfrm>
            <a:off x="2747219" y="1369875"/>
            <a:ext cx="2236573" cy="68580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SPAIN</a:t>
            </a:r>
            <a:endParaRPr lang="en-US" sz="36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318" y="2043960"/>
            <a:ext cx="4062803" cy="248444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7677" y="1753202"/>
            <a:ext cx="4361355" cy="270200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519" y="4345858"/>
            <a:ext cx="4124872" cy="245929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7646" y="4127105"/>
            <a:ext cx="4361385" cy="2678043"/>
          </a:xfrm>
          <a:prstGeom prst="rect">
            <a:avLst/>
          </a:prstGeom>
        </p:spPr>
      </p:pic>
      <p:sp>
        <p:nvSpPr>
          <p:cNvPr id="13" name="Right Arrow 12"/>
          <p:cNvSpPr/>
          <p:nvPr/>
        </p:nvSpPr>
        <p:spPr>
          <a:xfrm>
            <a:off x="4521527" y="3823636"/>
            <a:ext cx="3657685" cy="68580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Marcador de contenido 2">
            <a:extLst>
              <a:ext uri="{FF2B5EF4-FFF2-40B4-BE49-F238E27FC236}">
                <a16:creationId xmlns:a16="http://schemas.microsoft.com/office/drawing/2014/main" id="{E97E47EE-3AFE-421A-A26E-31A22F329511}"/>
              </a:ext>
            </a:extLst>
          </p:cNvPr>
          <p:cNvSpPr txBox="1">
            <a:spLocks/>
          </p:cNvSpPr>
          <p:nvPr/>
        </p:nvSpPr>
        <p:spPr>
          <a:xfrm>
            <a:off x="4983792" y="3960067"/>
            <a:ext cx="2649389" cy="4129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Make </a:t>
            </a:r>
            <a:r>
              <a:rPr lang="en-US"/>
              <a:t>data stationary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9134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5C95B09B-7C72-437C-9FAA-3EF815109648}"/>
              </a:ext>
            </a:extLst>
          </p:cNvPr>
          <p:cNvSpPr txBox="1">
            <a:spLocks/>
          </p:cNvSpPr>
          <p:nvPr/>
        </p:nvSpPr>
        <p:spPr>
          <a:xfrm>
            <a:off x="2572406" y="1149870"/>
            <a:ext cx="2236573" cy="68580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600" dirty="0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5C95B09B-7C72-437C-9FAA-3EF815109648}"/>
              </a:ext>
            </a:extLst>
          </p:cNvPr>
          <p:cNvSpPr txBox="1">
            <a:spLocks/>
          </p:cNvSpPr>
          <p:nvPr/>
        </p:nvSpPr>
        <p:spPr>
          <a:xfrm>
            <a:off x="1005631" y="616470"/>
            <a:ext cx="10820400" cy="68580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67500" lnSpcReduction="20000"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RESULTS: MODELS</a:t>
            </a:r>
            <a:br>
              <a:rPr lang="en-US"/>
            </a:br>
            <a:endParaRPr lang="en-US" sz="3600" dirty="0"/>
          </a:p>
        </p:txBody>
      </p:sp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id="{E97E47EE-3AFE-421A-A26E-31A22F3295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218" y="128345"/>
            <a:ext cx="2649389" cy="1358157"/>
          </a:xfrm>
        </p:spPr>
        <p:txBody>
          <a:bodyPr>
            <a:normAutofit/>
          </a:bodyPr>
          <a:lstStyle/>
          <a:p>
            <a:r>
              <a:rPr lang="en-US" dirty="0"/>
              <a:t>Auto Regressive</a:t>
            </a:r>
          </a:p>
          <a:p>
            <a:r>
              <a:rPr lang="en-US" dirty="0"/>
              <a:t>Moving Average</a:t>
            </a:r>
          </a:p>
          <a:p>
            <a:r>
              <a:rPr lang="en-US" dirty="0"/>
              <a:t>ARIMA</a:t>
            </a:r>
          </a:p>
        </p:txBody>
      </p:sp>
      <p:sp>
        <p:nvSpPr>
          <p:cNvPr id="6" name="Right Arrow 5"/>
          <p:cNvSpPr/>
          <p:nvPr/>
        </p:nvSpPr>
        <p:spPr>
          <a:xfrm>
            <a:off x="7063898" y="429911"/>
            <a:ext cx="1639614" cy="685800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Marcador de contenido 2">
            <a:extLst>
              <a:ext uri="{FF2B5EF4-FFF2-40B4-BE49-F238E27FC236}">
                <a16:creationId xmlns:a16="http://schemas.microsoft.com/office/drawing/2014/main" id="{E97E47EE-3AFE-421A-A26E-31A22F329511}"/>
              </a:ext>
            </a:extLst>
          </p:cNvPr>
          <p:cNvSpPr txBox="1">
            <a:spLocks/>
          </p:cNvSpPr>
          <p:nvPr/>
        </p:nvSpPr>
        <p:spPr>
          <a:xfrm>
            <a:off x="8940077" y="279128"/>
            <a:ext cx="2649389" cy="9873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charset="0"/>
              <a:buChar char="•"/>
            </a:pPr>
            <a:r>
              <a:rPr lang="en-US" dirty="0"/>
              <a:t>Female Mortality</a:t>
            </a:r>
          </a:p>
          <a:p>
            <a:pPr>
              <a:buFont typeface="Arial" charset="0"/>
              <a:buChar char="•"/>
            </a:pPr>
            <a:r>
              <a:rPr lang="en-US" dirty="0"/>
              <a:t>Male Mortality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960786">
            <a:off x="982426" y="1298152"/>
            <a:ext cx="1613187" cy="1075038"/>
          </a:xfrm>
          <a:prstGeom prst="rect">
            <a:avLst/>
          </a:prstGeom>
        </p:spPr>
      </p:pic>
      <p:sp>
        <p:nvSpPr>
          <p:cNvPr id="11" name="Título 1">
            <a:extLst>
              <a:ext uri="{FF2B5EF4-FFF2-40B4-BE49-F238E27FC236}">
                <a16:creationId xmlns:a16="http://schemas.microsoft.com/office/drawing/2014/main" id="{5C95B09B-7C72-437C-9FAA-3EF815109648}"/>
              </a:ext>
            </a:extLst>
          </p:cNvPr>
          <p:cNvSpPr txBox="1">
            <a:spLocks/>
          </p:cNvSpPr>
          <p:nvPr/>
        </p:nvSpPr>
        <p:spPr>
          <a:xfrm>
            <a:off x="2747219" y="1369875"/>
            <a:ext cx="2236573" cy="68580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SPAIN</a:t>
            </a:r>
            <a:endParaRPr lang="en-US" sz="36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490" y="2711526"/>
            <a:ext cx="5363265" cy="330289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2310" y="2055675"/>
            <a:ext cx="5309478" cy="3340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2666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97E47EE-3AFE-421A-A26E-31A22F3295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921026"/>
            <a:ext cx="9601200" cy="5015948"/>
          </a:xfrm>
        </p:spPr>
        <p:txBody>
          <a:bodyPr>
            <a:normAutofit/>
          </a:bodyPr>
          <a:lstStyle/>
          <a:p>
            <a:pPr algn="just"/>
            <a:r>
              <a:rPr lang="en-US" sz="2800" b="1" dirty="0"/>
              <a:t>Goal.</a:t>
            </a:r>
            <a:r>
              <a:rPr lang="en-US" sz="2800" dirty="0"/>
              <a:t> Answer some questions related to the development of 5 countries</a:t>
            </a:r>
          </a:p>
          <a:p>
            <a:pPr lvl="1" algn="just"/>
            <a:r>
              <a:rPr lang="en-US" sz="2800" dirty="0"/>
              <a:t>Spain, USA, India, France, China</a:t>
            </a:r>
          </a:p>
          <a:p>
            <a:pPr algn="just"/>
            <a:r>
              <a:rPr lang="en-US" sz="2800" b="1" dirty="0"/>
              <a:t>Starting Point .</a:t>
            </a:r>
            <a:r>
              <a:rPr lang="en-US" sz="2800" dirty="0"/>
              <a:t> World development indicators data frame</a:t>
            </a:r>
          </a:p>
          <a:p>
            <a:pPr algn="just"/>
            <a:r>
              <a:rPr lang="en-US" sz="2800" b="1" dirty="0"/>
              <a:t>Methodology.</a:t>
            </a:r>
            <a:r>
              <a:rPr lang="en-US" sz="2800" dirty="0"/>
              <a:t> Data Preparation + Data Exploration &amp; Visualization + Modeling</a:t>
            </a:r>
          </a:p>
          <a:p>
            <a:pPr algn="just"/>
            <a:r>
              <a:rPr lang="en-US" sz="2800" b="1" dirty="0"/>
              <a:t>Results</a:t>
            </a:r>
          </a:p>
          <a:p>
            <a:pPr algn="just"/>
            <a:r>
              <a:rPr lang="en-US" sz="2800" b="1" dirty="0"/>
              <a:t>Future Lines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22208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5C95B09B-7C72-437C-9FAA-3EF815109648}"/>
              </a:ext>
            </a:extLst>
          </p:cNvPr>
          <p:cNvSpPr txBox="1">
            <a:spLocks/>
          </p:cNvSpPr>
          <p:nvPr/>
        </p:nvSpPr>
        <p:spPr>
          <a:xfrm>
            <a:off x="2572406" y="1149870"/>
            <a:ext cx="2236573" cy="68580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600" dirty="0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5C95B09B-7C72-437C-9FAA-3EF815109648}"/>
              </a:ext>
            </a:extLst>
          </p:cNvPr>
          <p:cNvSpPr txBox="1">
            <a:spLocks/>
          </p:cNvSpPr>
          <p:nvPr/>
        </p:nvSpPr>
        <p:spPr>
          <a:xfrm>
            <a:off x="1005631" y="616470"/>
            <a:ext cx="10820400" cy="68580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67500" lnSpcReduction="20000"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RESULTS: MODELS</a:t>
            </a:r>
            <a:br>
              <a:rPr lang="en-US"/>
            </a:br>
            <a:endParaRPr lang="en-US" sz="3600" dirty="0"/>
          </a:p>
        </p:txBody>
      </p:sp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id="{E97E47EE-3AFE-421A-A26E-31A22F3295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218" y="128345"/>
            <a:ext cx="2649389" cy="1358157"/>
          </a:xfrm>
        </p:spPr>
        <p:txBody>
          <a:bodyPr>
            <a:normAutofit/>
          </a:bodyPr>
          <a:lstStyle/>
          <a:p>
            <a:r>
              <a:rPr lang="en-US" dirty="0"/>
              <a:t>Auto Regressive</a:t>
            </a:r>
          </a:p>
          <a:p>
            <a:r>
              <a:rPr lang="en-US" dirty="0"/>
              <a:t>Moving Average</a:t>
            </a:r>
          </a:p>
          <a:p>
            <a:r>
              <a:rPr lang="en-US" dirty="0"/>
              <a:t>ARIMA</a:t>
            </a:r>
          </a:p>
        </p:txBody>
      </p:sp>
      <p:sp>
        <p:nvSpPr>
          <p:cNvPr id="6" name="Right Arrow 5"/>
          <p:cNvSpPr/>
          <p:nvPr/>
        </p:nvSpPr>
        <p:spPr>
          <a:xfrm>
            <a:off x="7063898" y="429911"/>
            <a:ext cx="1639614" cy="685800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Marcador de contenido 2">
            <a:extLst>
              <a:ext uri="{FF2B5EF4-FFF2-40B4-BE49-F238E27FC236}">
                <a16:creationId xmlns:a16="http://schemas.microsoft.com/office/drawing/2014/main" id="{E97E47EE-3AFE-421A-A26E-31A22F329511}"/>
              </a:ext>
            </a:extLst>
          </p:cNvPr>
          <p:cNvSpPr txBox="1">
            <a:spLocks/>
          </p:cNvSpPr>
          <p:nvPr/>
        </p:nvSpPr>
        <p:spPr>
          <a:xfrm>
            <a:off x="8940077" y="279128"/>
            <a:ext cx="2649389" cy="9873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charset="0"/>
              <a:buChar char="•"/>
            </a:pPr>
            <a:r>
              <a:rPr lang="en-US" dirty="0"/>
              <a:t>Female Mortality</a:t>
            </a:r>
          </a:p>
          <a:p>
            <a:pPr>
              <a:buFont typeface="Arial" charset="0"/>
              <a:buChar char="•"/>
            </a:pPr>
            <a:r>
              <a:rPr lang="en-US" dirty="0"/>
              <a:t>Male Mortality</a:t>
            </a: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5C95B09B-7C72-437C-9FAA-3EF815109648}"/>
              </a:ext>
            </a:extLst>
          </p:cNvPr>
          <p:cNvSpPr txBox="1">
            <a:spLocks/>
          </p:cNvSpPr>
          <p:nvPr/>
        </p:nvSpPr>
        <p:spPr>
          <a:xfrm>
            <a:off x="2747219" y="1369875"/>
            <a:ext cx="2236573" cy="68580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USA</a:t>
            </a:r>
            <a:endParaRPr lang="en-US" sz="36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612649">
            <a:off x="934769" y="1145013"/>
            <a:ext cx="1797269" cy="94637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9225" y="2055675"/>
            <a:ext cx="5403242" cy="347004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535" y="2614902"/>
            <a:ext cx="5186648" cy="3344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1658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5C95B09B-7C72-437C-9FAA-3EF815109648}"/>
              </a:ext>
            </a:extLst>
          </p:cNvPr>
          <p:cNvSpPr txBox="1">
            <a:spLocks/>
          </p:cNvSpPr>
          <p:nvPr/>
        </p:nvSpPr>
        <p:spPr>
          <a:xfrm>
            <a:off x="2572406" y="1149870"/>
            <a:ext cx="2236573" cy="68580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600" dirty="0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5C95B09B-7C72-437C-9FAA-3EF815109648}"/>
              </a:ext>
            </a:extLst>
          </p:cNvPr>
          <p:cNvSpPr txBox="1">
            <a:spLocks/>
          </p:cNvSpPr>
          <p:nvPr/>
        </p:nvSpPr>
        <p:spPr>
          <a:xfrm>
            <a:off x="1005631" y="616470"/>
            <a:ext cx="10820400" cy="68580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67500" lnSpcReduction="20000"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RESULTS: MODELS</a:t>
            </a:r>
            <a:br>
              <a:rPr lang="en-US"/>
            </a:br>
            <a:endParaRPr lang="en-US" sz="3600" dirty="0"/>
          </a:p>
        </p:txBody>
      </p:sp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id="{E97E47EE-3AFE-421A-A26E-31A22F3295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218" y="128345"/>
            <a:ext cx="2649389" cy="1358157"/>
          </a:xfrm>
        </p:spPr>
        <p:txBody>
          <a:bodyPr>
            <a:normAutofit/>
          </a:bodyPr>
          <a:lstStyle/>
          <a:p>
            <a:r>
              <a:rPr lang="en-US" dirty="0"/>
              <a:t>Auto Regressive</a:t>
            </a:r>
          </a:p>
          <a:p>
            <a:r>
              <a:rPr lang="en-US" dirty="0"/>
              <a:t>Moving Average</a:t>
            </a:r>
          </a:p>
          <a:p>
            <a:r>
              <a:rPr lang="en-US" dirty="0"/>
              <a:t>ARIMA</a:t>
            </a:r>
          </a:p>
        </p:txBody>
      </p:sp>
      <p:sp>
        <p:nvSpPr>
          <p:cNvPr id="6" name="Right Arrow 5"/>
          <p:cNvSpPr/>
          <p:nvPr/>
        </p:nvSpPr>
        <p:spPr>
          <a:xfrm>
            <a:off x="7063898" y="429911"/>
            <a:ext cx="1639614" cy="685800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Marcador de contenido 2">
            <a:extLst>
              <a:ext uri="{FF2B5EF4-FFF2-40B4-BE49-F238E27FC236}">
                <a16:creationId xmlns:a16="http://schemas.microsoft.com/office/drawing/2014/main" id="{E97E47EE-3AFE-421A-A26E-31A22F329511}"/>
              </a:ext>
            </a:extLst>
          </p:cNvPr>
          <p:cNvSpPr txBox="1">
            <a:spLocks/>
          </p:cNvSpPr>
          <p:nvPr/>
        </p:nvSpPr>
        <p:spPr>
          <a:xfrm>
            <a:off x="8940077" y="279128"/>
            <a:ext cx="2649389" cy="9873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charset="0"/>
              <a:buChar char="•"/>
            </a:pPr>
            <a:r>
              <a:rPr lang="en-US" dirty="0"/>
              <a:t>Female Mortality</a:t>
            </a:r>
          </a:p>
          <a:p>
            <a:pPr>
              <a:buFont typeface="Arial" charset="0"/>
              <a:buChar char="•"/>
            </a:pPr>
            <a:r>
              <a:rPr lang="en-US" dirty="0"/>
              <a:t>Male Mortality</a:t>
            </a: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5C95B09B-7C72-437C-9FAA-3EF815109648}"/>
              </a:ext>
            </a:extLst>
          </p:cNvPr>
          <p:cNvSpPr txBox="1">
            <a:spLocks/>
          </p:cNvSpPr>
          <p:nvPr/>
        </p:nvSpPr>
        <p:spPr>
          <a:xfrm>
            <a:off x="2747219" y="1369875"/>
            <a:ext cx="2236573" cy="68580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CHINA</a:t>
            </a:r>
            <a:endParaRPr lang="en-US" sz="36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343234">
            <a:off x="897557" y="1214855"/>
            <a:ext cx="1630226" cy="1086817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5831" y="2241349"/>
            <a:ext cx="5832803" cy="365651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652" y="2747657"/>
            <a:ext cx="5053053" cy="3170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2384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5C95B09B-7C72-437C-9FAA-3EF815109648}"/>
              </a:ext>
            </a:extLst>
          </p:cNvPr>
          <p:cNvSpPr txBox="1">
            <a:spLocks/>
          </p:cNvSpPr>
          <p:nvPr/>
        </p:nvSpPr>
        <p:spPr>
          <a:xfrm>
            <a:off x="2572406" y="1149870"/>
            <a:ext cx="2236573" cy="68580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600" dirty="0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5C95B09B-7C72-437C-9FAA-3EF815109648}"/>
              </a:ext>
            </a:extLst>
          </p:cNvPr>
          <p:cNvSpPr txBox="1">
            <a:spLocks/>
          </p:cNvSpPr>
          <p:nvPr/>
        </p:nvSpPr>
        <p:spPr>
          <a:xfrm>
            <a:off x="1005631" y="616470"/>
            <a:ext cx="10820400" cy="68580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67500" lnSpcReduction="20000"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RESULTS: MODELS</a:t>
            </a:r>
            <a:br>
              <a:rPr lang="en-US"/>
            </a:br>
            <a:endParaRPr lang="en-US" sz="3600" dirty="0"/>
          </a:p>
        </p:txBody>
      </p:sp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id="{E97E47EE-3AFE-421A-A26E-31A22F3295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218" y="128345"/>
            <a:ext cx="2649389" cy="1358157"/>
          </a:xfrm>
        </p:spPr>
        <p:txBody>
          <a:bodyPr>
            <a:normAutofit/>
          </a:bodyPr>
          <a:lstStyle/>
          <a:p>
            <a:r>
              <a:rPr lang="en-US" dirty="0"/>
              <a:t>Auto Regressive</a:t>
            </a:r>
          </a:p>
          <a:p>
            <a:r>
              <a:rPr lang="en-US" dirty="0"/>
              <a:t>Moving Average</a:t>
            </a:r>
          </a:p>
          <a:p>
            <a:r>
              <a:rPr lang="en-US" dirty="0"/>
              <a:t>ARIMA</a:t>
            </a:r>
          </a:p>
        </p:txBody>
      </p:sp>
      <p:sp>
        <p:nvSpPr>
          <p:cNvPr id="6" name="Right Arrow 5"/>
          <p:cNvSpPr/>
          <p:nvPr/>
        </p:nvSpPr>
        <p:spPr>
          <a:xfrm>
            <a:off x="7063898" y="429911"/>
            <a:ext cx="1639614" cy="685800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Marcador de contenido 2">
            <a:extLst>
              <a:ext uri="{FF2B5EF4-FFF2-40B4-BE49-F238E27FC236}">
                <a16:creationId xmlns:a16="http://schemas.microsoft.com/office/drawing/2014/main" id="{E97E47EE-3AFE-421A-A26E-31A22F329511}"/>
              </a:ext>
            </a:extLst>
          </p:cNvPr>
          <p:cNvSpPr txBox="1">
            <a:spLocks/>
          </p:cNvSpPr>
          <p:nvPr/>
        </p:nvSpPr>
        <p:spPr>
          <a:xfrm>
            <a:off x="8940077" y="279128"/>
            <a:ext cx="2649389" cy="9873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charset="0"/>
              <a:buChar char="•"/>
            </a:pPr>
            <a:r>
              <a:rPr lang="en-US" dirty="0"/>
              <a:t>Female Mortality</a:t>
            </a:r>
          </a:p>
          <a:p>
            <a:pPr>
              <a:buFont typeface="Arial" charset="0"/>
              <a:buChar char="•"/>
            </a:pPr>
            <a:r>
              <a:rPr lang="en-US" dirty="0"/>
              <a:t>Male Mortality</a:t>
            </a: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5C95B09B-7C72-437C-9FAA-3EF815109648}"/>
              </a:ext>
            </a:extLst>
          </p:cNvPr>
          <p:cNvSpPr txBox="1">
            <a:spLocks/>
          </p:cNvSpPr>
          <p:nvPr/>
        </p:nvSpPr>
        <p:spPr>
          <a:xfrm>
            <a:off x="2747219" y="1369875"/>
            <a:ext cx="2236573" cy="68580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INDIA</a:t>
            </a:r>
            <a:endParaRPr lang="en-US" sz="36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293245">
            <a:off x="1019792" y="1199958"/>
            <a:ext cx="1538452" cy="102563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1793" y="2180784"/>
            <a:ext cx="5184238" cy="332766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630" y="2673111"/>
            <a:ext cx="5201169" cy="3242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9330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5C95B09B-7C72-437C-9FAA-3EF815109648}"/>
              </a:ext>
            </a:extLst>
          </p:cNvPr>
          <p:cNvSpPr txBox="1">
            <a:spLocks/>
          </p:cNvSpPr>
          <p:nvPr/>
        </p:nvSpPr>
        <p:spPr>
          <a:xfrm>
            <a:off x="2572406" y="1149870"/>
            <a:ext cx="2236573" cy="68580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600" dirty="0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5C95B09B-7C72-437C-9FAA-3EF815109648}"/>
              </a:ext>
            </a:extLst>
          </p:cNvPr>
          <p:cNvSpPr txBox="1">
            <a:spLocks/>
          </p:cNvSpPr>
          <p:nvPr/>
        </p:nvSpPr>
        <p:spPr>
          <a:xfrm>
            <a:off x="1005631" y="616470"/>
            <a:ext cx="10820400" cy="68580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67500" lnSpcReduction="20000"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RESULTS: MODELS</a:t>
            </a:r>
            <a:br>
              <a:rPr lang="en-US"/>
            </a:br>
            <a:endParaRPr lang="en-US" sz="3600" dirty="0"/>
          </a:p>
        </p:txBody>
      </p:sp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id="{E97E47EE-3AFE-421A-A26E-31A22F3295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218" y="128345"/>
            <a:ext cx="2649389" cy="1358157"/>
          </a:xfrm>
        </p:spPr>
        <p:txBody>
          <a:bodyPr>
            <a:normAutofit/>
          </a:bodyPr>
          <a:lstStyle/>
          <a:p>
            <a:r>
              <a:rPr lang="en-US" dirty="0"/>
              <a:t>Auto Regressive</a:t>
            </a:r>
          </a:p>
          <a:p>
            <a:r>
              <a:rPr lang="en-US" dirty="0"/>
              <a:t>Moving Average</a:t>
            </a:r>
          </a:p>
          <a:p>
            <a:r>
              <a:rPr lang="en-US" dirty="0"/>
              <a:t>ARIMA</a:t>
            </a:r>
          </a:p>
        </p:txBody>
      </p:sp>
      <p:sp>
        <p:nvSpPr>
          <p:cNvPr id="6" name="Right Arrow 5"/>
          <p:cNvSpPr/>
          <p:nvPr/>
        </p:nvSpPr>
        <p:spPr>
          <a:xfrm>
            <a:off x="7063898" y="429911"/>
            <a:ext cx="1639614" cy="685800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Marcador de contenido 2">
            <a:extLst>
              <a:ext uri="{FF2B5EF4-FFF2-40B4-BE49-F238E27FC236}">
                <a16:creationId xmlns:a16="http://schemas.microsoft.com/office/drawing/2014/main" id="{E97E47EE-3AFE-421A-A26E-31A22F329511}"/>
              </a:ext>
            </a:extLst>
          </p:cNvPr>
          <p:cNvSpPr txBox="1">
            <a:spLocks/>
          </p:cNvSpPr>
          <p:nvPr/>
        </p:nvSpPr>
        <p:spPr>
          <a:xfrm>
            <a:off x="8940077" y="279128"/>
            <a:ext cx="2649389" cy="9873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charset="0"/>
              <a:buChar char="•"/>
            </a:pPr>
            <a:r>
              <a:rPr lang="en-US" dirty="0"/>
              <a:t>Female Mortality</a:t>
            </a:r>
          </a:p>
          <a:p>
            <a:pPr>
              <a:buFont typeface="Arial" charset="0"/>
              <a:buChar char="•"/>
            </a:pPr>
            <a:r>
              <a:rPr lang="en-US" dirty="0"/>
              <a:t>Male Mortality</a:t>
            </a: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5C95B09B-7C72-437C-9FAA-3EF815109648}"/>
              </a:ext>
            </a:extLst>
          </p:cNvPr>
          <p:cNvSpPr txBox="1">
            <a:spLocks/>
          </p:cNvSpPr>
          <p:nvPr/>
        </p:nvSpPr>
        <p:spPr>
          <a:xfrm>
            <a:off x="2747219" y="1369875"/>
            <a:ext cx="2236573" cy="68580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FRANCE</a:t>
            </a:r>
            <a:endParaRPr lang="en-US" sz="36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130321">
            <a:off x="1000135" y="1173921"/>
            <a:ext cx="1397070" cy="93138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306" y="2509535"/>
            <a:ext cx="5072855" cy="324881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5831" y="1835670"/>
            <a:ext cx="5489810" cy="3557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7873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95B09B-7C72-437C-9FAA-3EF8151096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103243"/>
          </a:xfrm>
        </p:spPr>
        <p:txBody>
          <a:bodyPr>
            <a:normAutofit fontScale="90000"/>
          </a:bodyPr>
          <a:lstStyle/>
          <a:p>
            <a:r>
              <a:rPr lang="en-US" dirty="0"/>
              <a:t>GOAL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923EC656-1F0A-4241-B532-898A707F72C7}"/>
              </a:ext>
            </a:extLst>
          </p:cNvPr>
          <p:cNvSpPr txBox="1">
            <a:spLocks/>
          </p:cNvSpPr>
          <p:nvPr/>
        </p:nvSpPr>
        <p:spPr>
          <a:xfrm>
            <a:off x="1371600" y="19431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A5170ABD-6DCC-49F5-97B5-C095ADEA2F21}"/>
              </a:ext>
            </a:extLst>
          </p:cNvPr>
          <p:cNvSpPr/>
          <p:nvPr/>
        </p:nvSpPr>
        <p:spPr>
          <a:xfrm>
            <a:off x="1371599" y="1793867"/>
            <a:ext cx="9866243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u="sng" dirty="0"/>
              <a:t>Life expectancy </a:t>
            </a:r>
            <a:r>
              <a:rPr lang="en-US" sz="2400" dirty="0"/>
              <a:t>evolution and its relation with other indicators.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u="sng" dirty="0"/>
              <a:t>Mortality</a:t>
            </a:r>
            <a:r>
              <a:rPr lang="en-US" sz="2400" dirty="0"/>
              <a:t> related to contamination and economic development.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u="sng" dirty="0"/>
              <a:t>Gender equality </a:t>
            </a:r>
            <a:r>
              <a:rPr lang="en-US" sz="2400" dirty="0"/>
              <a:t>evolution related with education and early fertility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u="sng" dirty="0"/>
              <a:t>Household consumption </a:t>
            </a:r>
            <a:r>
              <a:rPr lang="en-US" sz="2400" dirty="0"/>
              <a:t>related with other macroeconomic indicators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1302373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95B09B-7C72-437C-9FAA-3EF8151096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673263"/>
          </a:xfrm>
        </p:spPr>
        <p:txBody>
          <a:bodyPr>
            <a:normAutofit fontScale="90000"/>
          </a:bodyPr>
          <a:lstStyle/>
          <a:p>
            <a:r>
              <a:rPr lang="en-US" dirty="0"/>
              <a:t>Starting Point</a:t>
            </a:r>
            <a:br>
              <a:rPr lang="en-US" dirty="0"/>
            </a:br>
            <a:endParaRPr lang="en-US" dirty="0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923EC656-1F0A-4241-B532-898A707F72C7}"/>
              </a:ext>
            </a:extLst>
          </p:cNvPr>
          <p:cNvSpPr txBox="1">
            <a:spLocks/>
          </p:cNvSpPr>
          <p:nvPr/>
        </p:nvSpPr>
        <p:spPr>
          <a:xfrm>
            <a:off x="1371600" y="19431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A5170ABD-6DCC-49F5-97B5-C095ADEA2F21}"/>
              </a:ext>
            </a:extLst>
          </p:cNvPr>
          <p:cNvSpPr/>
          <p:nvPr/>
        </p:nvSpPr>
        <p:spPr>
          <a:xfrm>
            <a:off x="1371598" y="1427231"/>
            <a:ext cx="986624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More than </a:t>
            </a:r>
            <a:r>
              <a:rPr lang="en-US" sz="2400" u="sng" dirty="0"/>
              <a:t>5.5 Million </a:t>
            </a:r>
            <a:r>
              <a:rPr lang="en-US" sz="2400" dirty="0"/>
              <a:t>of observables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u="sng" dirty="0"/>
              <a:t>1344</a:t>
            </a:r>
            <a:r>
              <a:rPr lang="en-US" sz="2400" dirty="0"/>
              <a:t> different indicators for 247 countries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Data from </a:t>
            </a:r>
            <a:r>
              <a:rPr lang="en-US" sz="2400" u="sng" dirty="0"/>
              <a:t>1960 to 2015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4FCFB059-888D-4864-9BC4-5F9970BA62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1678" y="2818605"/>
            <a:ext cx="9168643" cy="3353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2997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95B09B-7C72-437C-9FAA-3EF8151096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103243"/>
          </a:xfrm>
        </p:spPr>
        <p:txBody>
          <a:bodyPr>
            <a:normAutofit fontScale="90000"/>
          </a:bodyPr>
          <a:lstStyle/>
          <a:p>
            <a:r>
              <a:rPr lang="en-US" dirty="0"/>
              <a:t>Data Preparation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A5170ABD-6DCC-49F5-97B5-C095ADEA2F21}"/>
              </a:ext>
            </a:extLst>
          </p:cNvPr>
          <p:cNvSpPr/>
          <p:nvPr/>
        </p:nvSpPr>
        <p:spPr>
          <a:xfrm>
            <a:off x="1371600" y="1793867"/>
            <a:ext cx="8435010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Create a Subset for each country and response to study.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Decide which of the indicators are, a priori, related with the response.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Include those indicators in the corresponding subset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Fix the missing data through Kalman smoothing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1208478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CD9FAF7-D4F9-B440-987E-1AD7675A31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1780309"/>
            <a:ext cx="9601200" cy="1485900"/>
          </a:xfrm>
        </p:spPr>
        <p:txBody>
          <a:bodyPr/>
          <a:lstStyle/>
          <a:p>
            <a:r>
              <a:rPr lang="es-ES" dirty="0"/>
              <a:t>EXAMPLE OF THE PROCESS </a:t>
            </a:r>
            <a:br>
              <a:rPr lang="es-ES" dirty="0"/>
            </a:br>
            <a:r>
              <a:rPr lang="es-E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325058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95B09B-7C72-437C-9FAA-3EF8151096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5612" y="376881"/>
            <a:ext cx="10820400" cy="685800"/>
          </a:xfrm>
        </p:spPr>
        <p:txBody>
          <a:bodyPr>
            <a:normAutofit fontScale="90000"/>
          </a:bodyPr>
          <a:lstStyle/>
          <a:p>
            <a:r>
              <a:rPr lang="en-US" dirty="0"/>
              <a:t>RESULTS:  </a:t>
            </a:r>
            <a:r>
              <a:rPr lang="en-US" sz="3600" dirty="0"/>
              <a:t>Is the mortality related to the contamination?</a:t>
            </a:r>
          </a:p>
        </p:txBody>
      </p:sp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id="{E97E47EE-3AFE-421A-A26E-31A22F3295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4956" y="1353512"/>
            <a:ext cx="9601200" cy="371275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Choose some indicators:</a:t>
            </a:r>
          </a:p>
          <a:p>
            <a:r>
              <a:rPr lang="en-US" dirty="0"/>
              <a:t>CO2 emissions (</a:t>
            </a:r>
            <a:r>
              <a:rPr lang="en-US" dirty="0" err="1"/>
              <a:t>kt</a:t>
            </a:r>
            <a:r>
              <a:rPr lang="en-US" dirty="0"/>
              <a:t>)</a:t>
            </a:r>
          </a:p>
          <a:p>
            <a:r>
              <a:rPr lang="en-US" dirty="0"/>
              <a:t>Methane emissions (</a:t>
            </a:r>
            <a:r>
              <a:rPr lang="en-US" dirty="0" err="1"/>
              <a:t>kt</a:t>
            </a:r>
            <a:r>
              <a:rPr lang="en-US" dirty="0"/>
              <a:t> of CO2 equivalent)</a:t>
            </a:r>
          </a:p>
          <a:p>
            <a:r>
              <a:rPr lang="en-US" dirty="0"/>
              <a:t>Forest area (sq. km)</a:t>
            </a:r>
          </a:p>
          <a:p>
            <a:r>
              <a:rPr lang="en-US" dirty="0"/>
              <a:t>GDP per capita (current US$)</a:t>
            </a:r>
          </a:p>
          <a:p>
            <a:r>
              <a:rPr lang="en-US" dirty="0"/>
              <a:t>Death rate, crude (per 1,000 people)</a:t>
            </a:r>
          </a:p>
          <a:p>
            <a:r>
              <a:rPr lang="en-US" dirty="0"/>
              <a:t>Mortality rate, adult, female (per 1,000 female adults)</a:t>
            </a:r>
          </a:p>
          <a:p>
            <a:r>
              <a:rPr lang="en-US" dirty="0"/>
              <a:t>Mortality rate, adult, male (per 1,000 male adults)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4290" y="1026677"/>
            <a:ext cx="2718315" cy="218321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2280" y="4312507"/>
            <a:ext cx="2429475" cy="2429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6072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1D900CA-B05B-7245-8679-3507D38278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115291"/>
          </a:xfrm>
        </p:spPr>
        <p:txBody>
          <a:bodyPr>
            <a:normAutofit fontScale="90000"/>
          </a:bodyPr>
          <a:lstStyle/>
          <a:p>
            <a:r>
              <a:rPr lang="es-ES" dirty="0"/>
              <a:t>GRAPH OF EACH INDICATOR PER COUNTRY</a:t>
            </a:r>
            <a:br>
              <a:rPr lang="es-ES" dirty="0"/>
            </a:br>
            <a:br>
              <a:rPr lang="es-ES" dirty="0"/>
            </a:br>
            <a:br>
              <a:rPr lang="es-ES" dirty="0"/>
            </a:br>
            <a:br>
              <a:rPr lang="es-ES" sz="2800" dirty="0"/>
            </a:br>
            <a:br>
              <a:rPr lang="es-ES" sz="2800" dirty="0"/>
            </a:br>
            <a:br>
              <a:rPr lang="es-ES" dirty="0"/>
            </a:br>
            <a:br>
              <a:rPr lang="es-ES" dirty="0"/>
            </a:br>
            <a:endParaRPr lang="es-ES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80F17DB8-DF78-B34C-893A-01763E9C1270}"/>
              </a:ext>
            </a:extLst>
          </p:cNvPr>
          <p:cNvSpPr txBox="1"/>
          <p:nvPr/>
        </p:nvSpPr>
        <p:spPr>
          <a:xfrm>
            <a:off x="1316182" y="2286000"/>
            <a:ext cx="983672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Red points– imputed data with </a:t>
            </a:r>
            <a:r>
              <a:rPr lang="en-US" sz="2000" dirty="0" err="1"/>
              <a:t>Kalman</a:t>
            </a:r>
            <a:endParaRPr lang="en-US" sz="2000" dirty="0"/>
          </a:p>
          <a:p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Indicator with more than half of the years imputed are discarded</a:t>
            </a:r>
          </a:p>
        </p:txBody>
      </p:sp>
    </p:spTree>
    <p:extLst>
      <p:ext uri="{BB962C8B-B14F-4D97-AF65-F5344CB8AC3E}">
        <p14:creationId xmlns:p14="http://schemas.microsoft.com/office/powerpoint/2010/main" val="34168381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95B09B-7C72-437C-9FAA-3EF8151096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5612" y="352168"/>
            <a:ext cx="10820400" cy="685800"/>
          </a:xfrm>
        </p:spPr>
        <p:txBody>
          <a:bodyPr>
            <a:normAutofit fontScale="90000"/>
          </a:bodyPr>
          <a:lstStyle/>
          <a:p>
            <a:r>
              <a:rPr lang="en-US" dirty="0"/>
              <a:t>RESULTS:</a:t>
            </a:r>
            <a:endParaRPr lang="en-US" sz="3600" dirty="0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5C95B09B-7C72-437C-9FAA-3EF815109648}"/>
              </a:ext>
            </a:extLst>
          </p:cNvPr>
          <p:cNvSpPr txBox="1">
            <a:spLocks/>
          </p:cNvSpPr>
          <p:nvPr/>
        </p:nvSpPr>
        <p:spPr>
          <a:xfrm>
            <a:off x="3002692" y="1149179"/>
            <a:ext cx="2236573" cy="68580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SPAIN</a:t>
            </a: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960786">
            <a:off x="1111080" y="1062682"/>
            <a:ext cx="1613187" cy="10750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2300" y="2230416"/>
            <a:ext cx="3501176" cy="216991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231" y="2230416"/>
            <a:ext cx="3364921" cy="212521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3868" y="4504018"/>
            <a:ext cx="3319608" cy="209814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231" y="4658004"/>
            <a:ext cx="3247325" cy="202840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7162" y="96510"/>
            <a:ext cx="3147764" cy="203021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5724" y="3599526"/>
            <a:ext cx="3737016" cy="231496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5724" y="1037896"/>
            <a:ext cx="3558779" cy="2232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661043"/>
      </p:ext>
    </p:extLst>
  </p:cSld>
  <p:clrMapOvr>
    <a:masterClrMapping/>
  </p:clrMapOvr>
</p:sld>
</file>

<file path=ppt/theme/theme1.xml><?xml version="1.0" encoding="utf-8"?>
<a:theme xmlns:a="http://schemas.openxmlformats.org/drawingml/2006/main" name="Recorte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TM10001105[[fn=Recorte]]</Template>
  <TotalTime>199</TotalTime>
  <Words>398</Words>
  <Application>Microsoft Macintosh PowerPoint</Application>
  <PresentationFormat>Panorámica</PresentationFormat>
  <Paragraphs>106</Paragraphs>
  <Slides>23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23</vt:i4>
      </vt:variant>
    </vt:vector>
  </HeadingPairs>
  <TitlesOfParts>
    <vt:vector size="26" baseType="lpstr">
      <vt:lpstr>Arial</vt:lpstr>
      <vt:lpstr>Franklin Gothic Book</vt:lpstr>
      <vt:lpstr>Recorte</vt:lpstr>
      <vt:lpstr>CSP 571 PROJECT</vt:lpstr>
      <vt:lpstr>Presentación de PowerPoint</vt:lpstr>
      <vt:lpstr>GOAL   </vt:lpstr>
      <vt:lpstr>Starting Point </vt:lpstr>
      <vt:lpstr>Data Preparation   </vt:lpstr>
      <vt:lpstr>EXAMPLE OF THE PROCESS   </vt:lpstr>
      <vt:lpstr>RESULTS:  Is the mortality related to the contamination?</vt:lpstr>
      <vt:lpstr>GRAPH OF EACH INDICATOR PER COUNTRY       </vt:lpstr>
      <vt:lpstr>RESULTS:</vt:lpstr>
      <vt:lpstr>RESULTS:</vt:lpstr>
      <vt:lpstr>RESULTS:</vt:lpstr>
      <vt:lpstr>RESULTS:</vt:lpstr>
      <vt:lpstr>RESULTS:</vt:lpstr>
      <vt:lpstr>GRAPH OF EACH INDICATOR (ALL COUNTIRES)        </vt:lpstr>
      <vt:lpstr>RESULTS: COMPARATION </vt:lpstr>
      <vt:lpstr>RESULTS: COMPARATION </vt:lpstr>
      <vt:lpstr>MODELING       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16.0010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CSP 571 PROJECT</dc:title>
  <dc:creator>Álvaro</dc:creator>
  <cp:lastModifiedBy>Usuario de Microsoft Office</cp:lastModifiedBy>
  <cp:revision>33</cp:revision>
  <dcterms:created xsi:type="dcterms:W3CDTF">2018-04-25T00:12:03Z</dcterms:created>
  <dcterms:modified xsi:type="dcterms:W3CDTF">2018-04-29T03:15:51Z</dcterms:modified>
</cp:coreProperties>
</file>